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3"/>
  </p:notesMasterIdLst>
  <p:sldIdLst>
    <p:sldId id="290" r:id="rId3"/>
    <p:sldId id="292" r:id="rId4"/>
    <p:sldId id="293" r:id="rId5"/>
    <p:sldId id="294" r:id="rId6"/>
    <p:sldId id="295" r:id="rId7"/>
    <p:sldId id="296" r:id="rId8"/>
    <p:sldId id="297" r:id="rId9"/>
    <p:sldId id="300" r:id="rId10"/>
    <p:sldId id="302" r:id="rId11"/>
    <p:sldId id="303" r:id="rId12"/>
    <p:sldId id="304" r:id="rId13"/>
    <p:sldId id="306" r:id="rId14"/>
    <p:sldId id="305" r:id="rId15"/>
    <p:sldId id="307" r:id="rId16"/>
    <p:sldId id="308" r:id="rId17"/>
    <p:sldId id="309" r:id="rId18"/>
    <p:sldId id="310" r:id="rId19"/>
    <p:sldId id="311" r:id="rId20"/>
    <p:sldId id="29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84162" autoAdjust="0"/>
  </p:normalViewPr>
  <p:slideViewPr>
    <p:cSldViewPr snapToGrid="0">
      <p:cViewPr varScale="1">
        <p:scale>
          <a:sx n="61" d="100"/>
          <a:sy n="61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ECAE-3053-4D84-B0FB-36802CF371E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5223B-6E44-4030-A77F-1935A6B9C8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Modin+D&amp;cauthor_id=3058676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Modin+D&amp;cauthor_id=3058676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8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Modin</a:t>
            </a:r>
            <a:r>
              <a:rPr lang="fr-FR" dirty="0"/>
              <a:t> D et al; circulation; 2019</a:t>
            </a:r>
            <a:r>
              <a:rPr lang="fr-FR" baseline="30000" dirty="0"/>
              <a:t> 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44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Modin</a:t>
            </a:r>
            <a:r>
              <a:rPr lang="fr-FR" dirty="0"/>
              <a:t> D et al; circulation; 2019</a:t>
            </a:r>
            <a:r>
              <a:rPr lang="fr-FR" baseline="30000" dirty="0"/>
              <a:t> 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Prévalence de la grippe dans des sites sentinelles : 13,4% (124/924)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21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Vaccination de l’entourage, également une mesure essentielle de protection de ces patients</a:t>
            </a:r>
          </a:p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ont un risque de décompensation au cours d’une infection aiguë (œdème aigu du poumon, ischémie myocardique, trouble du rythme paroxystique, etc.). 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3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Vaccination de l’entourage, également une mesure essentielle de protection de ces patients</a:t>
            </a:r>
          </a:p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0F1A36"/>
                </a:solidFill>
                <a:latin typeface="Roboto-Regular"/>
              </a:rPr>
              <a:t>Taux d’incidences des infections invasives à pneumocoque selon l’âge,</a:t>
            </a:r>
          </a:p>
          <a:p>
            <a:pPr algn="l"/>
            <a:r>
              <a:rPr lang="fr-FR" sz="1800" b="0" i="0" u="none" strike="noStrike" baseline="0" dirty="0">
                <a:solidFill>
                  <a:srgbClr val="0F1A36"/>
                </a:solidFill>
                <a:latin typeface="Roboto-Regular"/>
              </a:rPr>
              <a:t>chez des adultes en bonne santé comparées à des adultes atteints de maladies</a:t>
            </a:r>
          </a:p>
          <a:p>
            <a:pPr algn="l"/>
            <a:r>
              <a:rPr lang="fr-FR" sz="1800" b="0" i="0" u="none" strike="noStrike" baseline="0" dirty="0">
                <a:solidFill>
                  <a:srgbClr val="0F1A36"/>
                </a:solidFill>
                <a:latin typeface="Roboto-Regular"/>
              </a:rPr>
              <a:t>chroniques, aux États-Unis, de 1999 à 2000</a:t>
            </a:r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8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vaccin </a:t>
            </a:r>
            <a:r>
              <a:rPr lang="fr-FR" dirty="0" err="1"/>
              <a:t>polyosidique</a:t>
            </a:r>
            <a:r>
              <a:rPr lang="fr-FR" dirty="0"/>
              <a:t> non conjugué : Pneumo 23</a:t>
            </a:r>
          </a:p>
          <a:p>
            <a:r>
              <a:rPr lang="fr-FR" dirty="0"/>
              <a:t>le vaccin conjugué (VPC13) d’efficacité intrinsèque élevée</a:t>
            </a:r>
          </a:p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4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vaccin </a:t>
            </a:r>
            <a:r>
              <a:rPr lang="fr-FR" dirty="0" err="1"/>
              <a:t>polyosidique</a:t>
            </a:r>
            <a:r>
              <a:rPr lang="fr-FR" dirty="0"/>
              <a:t> non conjugué : Pneumo 23</a:t>
            </a:r>
          </a:p>
          <a:p>
            <a:r>
              <a:rPr lang="fr-FR" dirty="0"/>
              <a:t>le vaccin conjugué (VPC13) d’efficacité intrinsèque élevée</a:t>
            </a:r>
          </a:p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0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vaccin </a:t>
            </a:r>
            <a:r>
              <a:rPr lang="fr-FR" dirty="0" err="1"/>
              <a:t>polyosidique</a:t>
            </a:r>
            <a:r>
              <a:rPr lang="fr-FR" dirty="0"/>
              <a:t> non conjugué : Pneumo 23</a:t>
            </a:r>
          </a:p>
          <a:p>
            <a:r>
              <a:rPr lang="fr-FR" dirty="0"/>
              <a:t>le vaccin conjugué (VPC13) d’efficacité intrinsèque élevée</a:t>
            </a:r>
          </a:p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6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vaccin </a:t>
            </a:r>
            <a:r>
              <a:rPr lang="fr-FR" dirty="0" err="1"/>
              <a:t>polyosidique</a:t>
            </a:r>
            <a:r>
              <a:rPr lang="fr-FR" dirty="0"/>
              <a:t> non conjugué : Pneumo 23</a:t>
            </a:r>
          </a:p>
          <a:p>
            <a:r>
              <a:rPr lang="fr-FR" dirty="0"/>
              <a:t>le vaccin conjugué (VPC13) d’efficacité intrinsèque élevée</a:t>
            </a:r>
          </a:p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81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vaccin </a:t>
            </a:r>
            <a:r>
              <a:rPr lang="fr-FR" dirty="0" err="1"/>
              <a:t>polyosidique</a:t>
            </a:r>
            <a:r>
              <a:rPr lang="fr-FR" dirty="0"/>
              <a:t> non conjugué : Pneumo 23</a:t>
            </a:r>
          </a:p>
          <a:p>
            <a:r>
              <a:rPr lang="fr-FR" dirty="0"/>
              <a:t>le vaccin conjugué (VPC13) d’efficacité intrinsèque élevée</a:t>
            </a:r>
          </a:p>
          <a:p>
            <a:endParaRPr lang="fr-BF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5223B-6E44-4030-A77F-1935A6B9C8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9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B4D5-86A4-4B97-A255-61CC475156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851F-F793-44C9-B90F-75DE62AD38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8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4A80-AE68-412E-8971-6B2713DC944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9DB6-C5CE-41B6-AC4B-21D2B6736B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15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DFAA-8801-4B42-81C8-86FEE67034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53C8-12BC-4CF4-9A9F-4E4F65ABC1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71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431715" y="2928458"/>
            <a:ext cx="8527596" cy="2966653"/>
          </a:xfrm>
        </p:spPr>
        <p:txBody>
          <a:bodyPr anchor="ctr">
            <a:normAutofit/>
          </a:bodyPr>
          <a:lstStyle>
            <a:lvl1pPr algn="l">
              <a:defRPr sz="6400" b="1" cap="all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6904439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2228" y="147320"/>
            <a:ext cx="10972800" cy="947673"/>
          </a:xfrm>
        </p:spPr>
        <p:txBody>
          <a:bodyPr>
            <a:normAutofit/>
          </a:bodyPr>
          <a:lstStyle>
            <a:lvl1pPr algn="l">
              <a:defRPr sz="4267" b="1" cap="all">
                <a:solidFill>
                  <a:srgbClr val="0088A7"/>
                </a:solidFill>
                <a:latin typeface="Arial Narrow"/>
                <a:cs typeface="Arial Narrow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155" y="1371017"/>
            <a:ext cx="11510795" cy="4995193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rgbClr val="1F497D"/>
                </a:solidFill>
                <a:latin typeface="Arial Narrow"/>
                <a:cs typeface="Arial Narrow"/>
              </a:defRPr>
            </a:lvl1pPr>
            <a:lvl2pPr>
              <a:defRPr sz="2667">
                <a:solidFill>
                  <a:srgbClr val="1F497D"/>
                </a:solidFill>
                <a:latin typeface="Arial Narrow"/>
                <a:cs typeface="Arial Narrow"/>
              </a:defRPr>
            </a:lvl2pPr>
            <a:lvl3pPr>
              <a:defRPr sz="2400">
                <a:solidFill>
                  <a:srgbClr val="1F497D"/>
                </a:solidFill>
                <a:latin typeface="Arial Narrow"/>
                <a:cs typeface="Arial Narrow"/>
              </a:defRPr>
            </a:lvl3pPr>
            <a:lvl4pPr>
              <a:defRPr sz="2133">
                <a:solidFill>
                  <a:srgbClr val="1F497D"/>
                </a:solidFill>
                <a:latin typeface="Arial Narrow"/>
                <a:cs typeface="Arial Narrow"/>
              </a:defRPr>
            </a:lvl4pPr>
            <a:lvl5pPr>
              <a:defRPr sz="2133">
                <a:solidFill>
                  <a:srgbClr val="1F497D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064790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54E-5E98-400D-BF7D-1961630203D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7A2-B3E6-4304-B1D8-9E14FCF797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71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DD9C-E3F6-4E36-BF77-CA6046EBCC5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8F11-2DF4-4F65-AD8A-1CDFD1DF69E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5B79-4884-4835-905A-C7A6A8992CD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E4ED-EED5-4CBF-A9E1-810004A4EE1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4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2008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057" y="1380816"/>
            <a:ext cx="5440788" cy="4611835"/>
          </a:xfrm>
        </p:spPr>
        <p:txBody>
          <a:bodyPr/>
          <a:lstStyle>
            <a:lvl1pPr>
              <a:defRPr sz="2631"/>
            </a:lvl1pPr>
            <a:lvl2pPr>
              <a:defRPr sz="217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601" y="1380816"/>
            <a:ext cx="5440788" cy="4611835"/>
          </a:xfrm>
        </p:spPr>
        <p:txBody>
          <a:bodyPr/>
          <a:lstStyle>
            <a:lvl1pPr>
              <a:defRPr sz="2631"/>
            </a:lvl1pPr>
            <a:lvl2pPr>
              <a:defRPr sz="2176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0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460B-AF6A-4C7E-A04E-17387A9EE7D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7713-6B57-44B9-BADA-85D02D0C1B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04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0E18-58F3-423F-B5B6-6F99E2BB7C2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E89B-F4D8-442B-A79E-026E84BEB9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20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6833-87F5-4D1D-BC75-AAED97F4A65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25A9-EB59-4078-87FA-8B7B1B3234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5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A829-C67C-4FFA-9452-A70AC2B95F1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D5CB-E14D-45E1-BB27-D786344457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36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DD9C-E3F6-4E36-BF77-CA6046EBCC5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8F11-2DF4-4F65-AD8A-1CDFD1DF69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55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913A-8C74-4708-A7A5-2570190E528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FB66-A190-49B7-AEBE-AC73E887DD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46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470A-656E-41FD-A930-698D323D08B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AF9F7-7A2A-404C-B927-F1854D4274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83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E36E-C442-47A1-912B-944BFBCBEBA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DD8D3-0369-45ED-8891-171DEC1A6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fld id="{5F6E930C-A367-4A2D-9318-6763DBDD2A9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5B2C2DCB-43CA-48EF-A7C6-BDB72C453E2C}" type="slidenum">
              <a:rPr lang="fr-FR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8F07EF61-1F02-C34B-AC69-25E211C148D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09585"/>
              <a:t>28/10/2021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4E7EA6B4-CCAD-8540-AB13-0B793EA00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09585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1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 spd="slow">
    <p:wipe dir="r"/>
  </p:transition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?term=Modin+D&amp;cauthor_id=3058676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Modin+D&amp;cauthor_id=3058676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21447-D658-437B-AC80-0C01FE50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B3457D-5146-4A73-AE39-6729976D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F" dirty="0"/>
          </a:p>
        </p:txBody>
      </p:sp>
    </p:spTree>
    <p:extLst>
      <p:ext uri="{BB962C8B-B14F-4D97-AF65-F5344CB8AC3E}">
        <p14:creationId xmlns:p14="http://schemas.microsoft.com/office/powerpoint/2010/main" val="121414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EFC4AF8-C459-40D9-8777-767F4FD802BA}"/>
              </a:ext>
            </a:extLst>
          </p:cNvPr>
          <p:cNvSpPr txBox="1"/>
          <p:nvPr/>
        </p:nvSpPr>
        <p:spPr>
          <a:xfrm>
            <a:off x="159204" y="6064124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Pawelka</a:t>
            </a:r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al, Infection 2020 8</a:t>
            </a:r>
            <a:endParaRPr lang="fr-BF" b="1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F0B48D6-B1A8-49C8-925A-25F2D87E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9" y="408215"/>
            <a:ext cx="9952301" cy="48491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7A8B6A6B-6ABE-4AC1-8DE1-1550CFCE6169}"/>
              </a:ext>
            </a:extLst>
          </p:cNvPr>
          <p:cNvSpPr/>
          <p:nvPr/>
        </p:nvSpPr>
        <p:spPr>
          <a:xfrm>
            <a:off x="5785757" y="1828800"/>
            <a:ext cx="1529443" cy="506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B5C238A-EDE2-4A50-895C-F7C203C48B60}"/>
              </a:ext>
            </a:extLst>
          </p:cNvPr>
          <p:cNvSpPr/>
          <p:nvPr/>
        </p:nvSpPr>
        <p:spPr>
          <a:xfrm>
            <a:off x="5785756" y="4512129"/>
            <a:ext cx="1529443" cy="506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3C436AD-1C3A-4EAF-95BC-1114580A1431}"/>
              </a:ext>
            </a:extLst>
          </p:cNvPr>
          <p:cNvSpPr/>
          <p:nvPr/>
        </p:nvSpPr>
        <p:spPr>
          <a:xfrm>
            <a:off x="8076605" y="2122715"/>
            <a:ext cx="1529443" cy="342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01896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Quels vaccins?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524000" y="1412875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00CADD9-8B03-4DD0-AB23-CAC86421A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599882"/>
            <a:ext cx="8893175" cy="4983479"/>
          </a:xfrm>
        </p:spPr>
        <p:txBody>
          <a:bodyPr/>
          <a:lstStyle/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Pneumocoque </a:t>
            </a:r>
          </a:p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	* PCV13</a:t>
            </a:r>
          </a:p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	* Pneumo 23</a:t>
            </a:r>
          </a:p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	* Une autre injection de Pneumo 23/ un délai de cinq ans 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Grippe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Covid-19</a:t>
            </a:r>
          </a:p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endParaRPr lang="fr-FR" dirty="0">
              <a:solidFill>
                <a:srgbClr val="33339A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167014" marR="461010" indent="0" algn="ctr">
              <a:lnSpc>
                <a:spcPct val="95000"/>
              </a:lnSpc>
              <a:spcAft>
                <a:spcPts val="0"/>
              </a:spcAft>
              <a:buNone/>
            </a:pPr>
            <a:r>
              <a:rPr lang="fr-FR" altLang="fr-FR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 PLUS DE LA VACCINATION DE BASE </a:t>
            </a:r>
            <a:endParaRPr lang="fr-FR" altLang="fr-F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1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397329" y="28822"/>
            <a:ext cx="109728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Efficacité vaccinale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682921" y="939346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E3C4A7DB-6E14-46AE-91B5-A63451B4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113" y="1722422"/>
            <a:ext cx="8401616" cy="34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397329" y="28822"/>
            <a:ext cx="109728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Efficacité des vaccins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682921" y="939346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CB865C5F-3186-40C6-B8C3-D153203E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71" y="1494953"/>
            <a:ext cx="10069850" cy="45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5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397329" y="28822"/>
            <a:ext cx="109728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Efficacité des vaccins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682921" y="939346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2DAB529-AD6D-4F21-A863-B0571045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903" y="1527772"/>
            <a:ext cx="7822194" cy="380245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31592BE-1475-450E-9E1D-766F22D1A60C}"/>
              </a:ext>
            </a:extLst>
          </p:cNvPr>
          <p:cNvSpPr/>
          <p:nvPr/>
        </p:nvSpPr>
        <p:spPr>
          <a:xfrm>
            <a:off x="7957456" y="4185557"/>
            <a:ext cx="2049641" cy="506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3790919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397329" y="28822"/>
            <a:ext cx="109728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Efficacité des vaccins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682921" y="939346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946F1F21-465D-4CF6-A9A1-94F53E09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52" y="1518719"/>
            <a:ext cx="10176095" cy="3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397329" y="28822"/>
            <a:ext cx="109728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Efficacité des vaccins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682921" y="939346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62C6A45D-6961-4720-8FF4-2D7D0EF1F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57" y="1559459"/>
            <a:ext cx="8582685" cy="37390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9D395F-274C-4928-A403-AB253E3D3A80}"/>
              </a:ext>
            </a:extLst>
          </p:cNvPr>
          <p:cNvSpPr txBox="1"/>
          <p:nvPr/>
        </p:nvSpPr>
        <p:spPr>
          <a:xfrm>
            <a:off x="665389" y="573398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Modin</a:t>
            </a:r>
            <a:r>
              <a:rPr lang="fr-FR" b="1" u="sng" dirty="0">
                <a:solidFill>
                  <a:srgbClr val="FF0000"/>
                </a:solidFill>
              </a:rPr>
              <a:t> D et al; circulation; 2019</a:t>
            </a:r>
            <a:r>
              <a:rPr lang="fr-FR" b="1" u="sng" baseline="30000" dirty="0">
                <a:solidFill>
                  <a:srgbClr val="FF0000"/>
                </a:solidFill>
              </a:rPr>
              <a:t> </a:t>
            </a:r>
            <a:endParaRPr lang="fr-BF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9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397329" y="28822"/>
            <a:ext cx="109728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Efficacité des vaccins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682921" y="939346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99D395F-274C-4928-A403-AB253E3D3A80}"/>
              </a:ext>
            </a:extLst>
          </p:cNvPr>
          <p:cNvSpPr txBox="1"/>
          <p:nvPr/>
        </p:nvSpPr>
        <p:spPr>
          <a:xfrm>
            <a:off x="665389" y="573398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Modin</a:t>
            </a:r>
            <a:r>
              <a:rPr lang="fr-FR" b="1" u="sng" dirty="0">
                <a:solidFill>
                  <a:srgbClr val="FF0000"/>
                </a:solidFill>
              </a:rPr>
              <a:t> D et al; circulation; 2019</a:t>
            </a:r>
            <a:r>
              <a:rPr lang="fr-FR" b="1" u="sng" baseline="30000" dirty="0">
                <a:solidFill>
                  <a:srgbClr val="FF0000"/>
                </a:solidFill>
              </a:rPr>
              <a:t> </a:t>
            </a:r>
            <a:endParaRPr lang="fr-BF" b="1" u="sng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2AF7D8-E0A5-46D7-894F-E35B76751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047" y="1595673"/>
            <a:ext cx="8111905" cy="36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CB87E3-D0C9-4865-9947-1F55091BE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20961"/>
            <a:ext cx="5382986" cy="38353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D42ED5F-2CAD-40DF-A571-D91A56B4D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78" y="0"/>
            <a:ext cx="7206558" cy="247159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D8B9370-9E83-4C87-95C0-5CC68E40F2D6}"/>
              </a:ext>
            </a:extLst>
          </p:cNvPr>
          <p:cNvSpPr/>
          <p:nvPr/>
        </p:nvSpPr>
        <p:spPr>
          <a:xfrm rot="5400000">
            <a:off x="9130852" y="4253136"/>
            <a:ext cx="3105794" cy="1100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8072F3-53EC-46A6-98E0-91EA7E83A783}"/>
              </a:ext>
            </a:extLst>
          </p:cNvPr>
          <p:cNvSpPr txBox="1"/>
          <p:nvPr/>
        </p:nvSpPr>
        <p:spPr>
          <a:xfrm>
            <a:off x="519216" y="3607653"/>
            <a:ext cx="6093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Prévalence de la grippe dans des sites sentinelles : 13,4% (124/924)</a:t>
            </a:r>
            <a:endParaRPr lang="fr-BF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31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524000" y="1412875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00CADD9-8B03-4DD0-AB23-CAC86421A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4521"/>
            <a:ext cx="11947071" cy="4983479"/>
          </a:xfrm>
        </p:spPr>
        <p:txBody>
          <a:bodyPr/>
          <a:lstStyle/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Réduction de la morbidité et de la mortalité 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En plus des vaccins recommandés pour la population générale 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En plus des vaccins indiqués pour la population générale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Pneumocoque 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Grippe 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Covid-19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Vaccination de l’entourage </a:t>
            </a:r>
          </a:p>
        </p:txBody>
      </p:sp>
    </p:spTree>
    <p:extLst>
      <p:ext uri="{BB962C8B-B14F-4D97-AF65-F5344CB8AC3E}">
        <p14:creationId xmlns:p14="http://schemas.microsoft.com/office/powerpoint/2010/main" val="264821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0B8E746-5FCB-4706-B3DC-D185CF254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6278" y="4442791"/>
            <a:ext cx="8534400" cy="1752600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Professeur Armel PODA </a:t>
            </a:r>
          </a:p>
          <a:p>
            <a:r>
              <a:rPr lang="fr-FR" b="1" dirty="0">
                <a:solidFill>
                  <a:schemeClr val="tx2"/>
                </a:solidFill>
              </a:rPr>
              <a:t>Service des Maladies Infectieuses </a:t>
            </a:r>
          </a:p>
          <a:p>
            <a:r>
              <a:rPr lang="fr-FR" b="1" dirty="0">
                <a:solidFill>
                  <a:schemeClr val="tx2"/>
                </a:solidFill>
              </a:rPr>
              <a:t>CHU </a:t>
            </a:r>
            <a:r>
              <a:rPr lang="fr-FR" b="1" dirty="0" err="1">
                <a:solidFill>
                  <a:schemeClr val="tx2"/>
                </a:solidFill>
              </a:rPr>
              <a:t>Sourô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Sanou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endParaRPr lang="fr-BF" b="1" dirty="0">
              <a:solidFill>
                <a:schemeClr val="tx2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CABC828-02C2-46A5-8253-39B31AB22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73" y="2415209"/>
            <a:ext cx="11145078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900" dirty="0"/>
            </a:br>
            <a:r>
              <a:rPr lang="fr-F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Vaccins recommandés chez les cardiaques</a:t>
            </a:r>
            <a:br>
              <a:rPr lang="fr-FR" sz="4000" dirty="0">
                <a:solidFill>
                  <a:srgbClr val="FF0000"/>
                </a:solidFill>
              </a:rPr>
            </a:br>
            <a:br>
              <a:rPr lang="fr-FR" sz="4000" dirty="0"/>
            </a:br>
            <a:endParaRPr lang="fr-FR" sz="3900" dirty="0"/>
          </a:p>
        </p:txBody>
      </p:sp>
    </p:spTree>
    <p:extLst>
      <p:ext uri="{BB962C8B-B14F-4D97-AF65-F5344CB8AC3E}">
        <p14:creationId xmlns:p14="http://schemas.microsoft.com/office/powerpoint/2010/main" val="364389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7A2-B3E6-4304-B1D8-9E14FCF797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538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0BC63-6FB8-4784-9E7D-5BD55329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Plan</a:t>
            </a:r>
            <a:endParaRPr lang="fr-BF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5BE9AA-505D-4FB9-8463-32F71F89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Introduction 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Pourquoi vacciner les cardiaques?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Quels vaccins? 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Efficacité de ces vaccins 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Conclusion</a:t>
            </a:r>
          </a:p>
          <a:p>
            <a:pPr marL="0" indent="0">
              <a:buNone/>
            </a:pPr>
            <a:endParaRPr lang="fr-BF" dirty="0"/>
          </a:p>
        </p:txBody>
      </p:sp>
    </p:spTree>
    <p:extLst>
      <p:ext uri="{BB962C8B-B14F-4D97-AF65-F5344CB8AC3E}">
        <p14:creationId xmlns:p14="http://schemas.microsoft.com/office/powerpoint/2010/main" val="9217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524000" y="1412875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D3D7C09-9370-4B30-ADD9-DB8FA950D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9" y="1599882"/>
            <a:ext cx="11947071" cy="4983479"/>
          </a:xfrm>
        </p:spPr>
        <p:txBody>
          <a:bodyPr/>
          <a:lstStyle/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sz="2800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Altérations subtiles de l’immunité associées à certaines maladies chroniques 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Infections plus fréquentes et souvent plus sévères 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sz="2800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Importance de prévenir les infections ou au moins d’en amoindrir la sévérité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sz="2800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Vaccination, mesures prophylactiques disponible et essentielle 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sz="2800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Connaissance par le professionnel de santé des recommandations de vaccination dans ces populations à risque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fr-FR" sz="2800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Vaccination de l’entourage, également une mesure essentielle de protection de ces patients</a:t>
            </a:r>
          </a:p>
          <a:p>
            <a:pPr marL="624214" marR="461010" indent="-457200">
              <a:lnSpc>
                <a:spcPct val="95000"/>
              </a:lnSpc>
              <a:spcAft>
                <a:spcPts val="0"/>
              </a:spcAft>
              <a:buFontTx/>
              <a:buChar char="-"/>
            </a:pPr>
            <a:endParaRPr lang="fr-FR" sz="2800" dirty="0">
              <a:solidFill>
                <a:srgbClr val="33339A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7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Définition du vaccin 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1774825" y="1874521"/>
            <a:ext cx="8893175" cy="4983479"/>
          </a:xfrm>
        </p:spPr>
        <p:txBody>
          <a:bodyPr/>
          <a:lstStyle/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Un vaccin est une </a:t>
            </a:r>
            <a:r>
              <a:rPr lang="fr-FR" b="1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préparation antigénique</a:t>
            </a:r>
            <a:r>
              <a:rPr lang="fr-FR" b="1" spc="-595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qui a pour but d’induire chez la personne ou</a:t>
            </a:r>
            <a:r>
              <a:rPr lang="fr-FR" spc="-405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l’animal</a:t>
            </a:r>
            <a:r>
              <a:rPr lang="fr-FR" spc="-5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qu’on vaccine,</a:t>
            </a:r>
          </a:p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endParaRPr lang="fr-BF" dirty="0"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167014" marR="249555" indent="0">
              <a:lnSpc>
                <a:spcPct val="85000"/>
              </a:lnSpc>
              <a:spcBef>
                <a:spcPts val="295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une </a:t>
            </a:r>
            <a:r>
              <a:rPr lang="fr-FR" b="1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réponse immunitaire spécifique </a:t>
            </a: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d’un</a:t>
            </a:r>
            <a:r>
              <a:rPr lang="fr-FR" spc="5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agent pathogène</a:t>
            </a:r>
            <a:r>
              <a:rPr lang="fr-FR" spc="5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fr-FR" b="1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capable de le protéger</a:t>
            </a:r>
            <a:r>
              <a:rPr lang="fr-FR" b="1" spc="5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fr-FR" b="1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contre l’infection naturelle ou d’en atténuer</a:t>
            </a:r>
            <a:r>
              <a:rPr lang="fr-FR" b="1" spc="-595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fr-FR" b="1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les</a:t>
            </a:r>
            <a:r>
              <a:rPr lang="fr-FR" b="1" spc="-10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fr-FR" b="1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conséquences</a:t>
            </a:r>
            <a:endParaRPr lang="fr-BF" dirty="0"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indent="0">
              <a:buNone/>
            </a:pPr>
            <a:endParaRPr lang="fr-FR" altLang="fr-FR" sz="2400" dirty="0">
              <a:cs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524000" y="1412875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80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Définition du cardiaque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524000" y="1412875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00CADD9-8B03-4DD0-AB23-CAC86421A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874521"/>
            <a:ext cx="8893175" cy="4983479"/>
          </a:xfrm>
        </p:spPr>
        <p:txBody>
          <a:bodyPr/>
          <a:lstStyle/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 P</a:t>
            </a: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atients présentant une pathologie cardio-vasculaire</a:t>
            </a:r>
          </a:p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	*</a:t>
            </a: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hypertension artérielle</a:t>
            </a:r>
          </a:p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	*</a:t>
            </a: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coronaropathie</a:t>
            </a:r>
          </a:p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	*i</a:t>
            </a: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nsuffisance cardiaque, 	*valvulopathies</a:t>
            </a:r>
          </a:p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	*cardiopathie rythmique, etc.</a:t>
            </a:r>
          </a:p>
          <a:p>
            <a:pPr marL="167014" marR="461010" indent="0">
              <a:lnSpc>
                <a:spcPct val="95000"/>
              </a:lnSpc>
              <a:spcAft>
                <a:spcPts val="0"/>
              </a:spcAft>
              <a:buNone/>
            </a:pPr>
            <a:r>
              <a:rPr lang="fr-FR" dirty="0">
                <a:solidFill>
                  <a:srgbClr val="33339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 Patient ayant</a:t>
            </a:r>
            <a:r>
              <a:rPr lang="fr-FR" dirty="0">
                <a:solidFill>
                  <a:srgbClr val="33339A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bénéficié d’une chirurgie cardiaque</a:t>
            </a:r>
            <a:endParaRPr lang="fr-FR" altLang="fr-F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2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740228" y="2707596"/>
            <a:ext cx="109728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alt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Pourquoi vacciner les cardiaques?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1654628" y="3850596"/>
            <a:ext cx="91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37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E561198-9802-41F8-8FDA-32863198E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058" y="0"/>
            <a:ext cx="8218821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04AA58A-22E6-44D8-8C44-1D8DB0C1B498}"/>
              </a:ext>
            </a:extLst>
          </p:cNvPr>
          <p:cNvSpPr txBox="1"/>
          <p:nvPr/>
        </p:nvSpPr>
        <p:spPr>
          <a:xfrm>
            <a:off x="127749" y="5702077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Kyaw MH et al.</a:t>
            </a:r>
          </a:p>
          <a:p>
            <a:r>
              <a:rPr lang="fr-FR" b="1" dirty="0">
                <a:solidFill>
                  <a:srgbClr val="FF0000"/>
                </a:solidFill>
              </a:rPr>
              <a:t> J Infect Dis 2005</a:t>
            </a:r>
            <a:endParaRPr lang="fr-BF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269AE-AC57-4AA6-B6A0-C467C3FDC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01" y="424544"/>
            <a:ext cx="10516597" cy="5022086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EBA0398-EC56-4884-BA1A-EE160161B541}"/>
              </a:ext>
            </a:extLst>
          </p:cNvPr>
          <p:cNvSpPr/>
          <p:nvPr/>
        </p:nvSpPr>
        <p:spPr>
          <a:xfrm>
            <a:off x="7184571" y="653143"/>
            <a:ext cx="2743200" cy="4996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EFC4AF8-C459-40D9-8777-767F4FD802BA}"/>
              </a:ext>
            </a:extLst>
          </p:cNvPr>
          <p:cNvSpPr txBox="1"/>
          <p:nvPr/>
        </p:nvSpPr>
        <p:spPr>
          <a:xfrm>
            <a:off x="159204" y="6064124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Harskamp RE, van </a:t>
            </a:r>
            <a:r>
              <a:rPr lang="en-GB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Ginkel</a:t>
            </a:r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MW. Annals of Medicine 2008</a:t>
            </a:r>
            <a:endParaRPr lang="fr-BF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00217"/>
      </p:ext>
    </p:extLst>
  </p:cSld>
  <p:clrMapOvr>
    <a:masterClrMapping/>
  </p:clrMapOvr>
</p:sld>
</file>

<file path=ppt/theme/theme1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536</Words>
  <Application>Microsoft Office PowerPoint</Application>
  <PresentationFormat>Grand écran</PresentationFormat>
  <Paragraphs>92</Paragraphs>
  <Slides>20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Comic Sans MS</vt:lpstr>
      <vt:lpstr>Roboto-Regular</vt:lpstr>
      <vt:lpstr>Times New Roman</vt:lpstr>
      <vt:lpstr>4_Thème Office</vt:lpstr>
      <vt:lpstr>1_Thème Office</vt:lpstr>
      <vt:lpstr>Présentation PowerPoint</vt:lpstr>
      <vt:lpstr> Vaccins recommandés chez les cardiaques  </vt:lpstr>
      <vt:lpstr>Plan</vt:lpstr>
      <vt:lpstr>Introduction </vt:lpstr>
      <vt:lpstr>Définition du vaccin </vt:lpstr>
      <vt:lpstr>Définition du cardiaque</vt:lpstr>
      <vt:lpstr>Pourquoi vacciner les cardiaques?</vt:lpstr>
      <vt:lpstr>Présentation PowerPoint</vt:lpstr>
      <vt:lpstr>Présentation PowerPoint</vt:lpstr>
      <vt:lpstr>Présentation PowerPoint</vt:lpstr>
      <vt:lpstr>Quels vaccins? </vt:lpstr>
      <vt:lpstr>Efficacité vaccinale </vt:lpstr>
      <vt:lpstr>Efficacité des vaccins</vt:lpstr>
      <vt:lpstr>Efficacité des vaccins </vt:lpstr>
      <vt:lpstr>Efficacité des vaccins </vt:lpstr>
      <vt:lpstr>Efficacité des vaccins </vt:lpstr>
      <vt:lpstr>Efficacité des vaccins </vt:lpstr>
      <vt:lpstr>Présentation PowerPoint</vt:lpstr>
      <vt:lpstr>CONCLUSION 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Réduction des hospitalisations et décès dus au paludisme entre 2000-2010 en Afrique Australe (transmission stable)</dc:title>
  <dc:creator>Dr PODA</dc:creator>
  <cp:lastModifiedBy>armel</cp:lastModifiedBy>
  <cp:revision>12</cp:revision>
  <dcterms:created xsi:type="dcterms:W3CDTF">2019-11-22T11:32:36Z</dcterms:created>
  <dcterms:modified xsi:type="dcterms:W3CDTF">2021-10-28T14:57:05Z</dcterms:modified>
</cp:coreProperties>
</file>